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37" r:id="rId12"/>
    <p:sldId id="268" r:id="rId13"/>
    <p:sldId id="270" r:id="rId14"/>
    <p:sldId id="272" r:id="rId15"/>
    <p:sldId id="293" r:id="rId16"/>
    <p:sldId id="294" r:id="rId17"/>
    <p:sldId id="273" r:id="rId18"/>
    <p:sldId id="338" r:id="rId19"/>
    <p:sldId id="281" r:id="rId20"/>
    <p:sldId id="283" r:id="rId21"/>
    <p:sldId id="284" r:id="rId22"/>
    <p:sldId id="286" r:id="rId23"/>
    <p:sldId id="288" r:id="rId24"/>
    <p:sldId id="339" r:id="rId25"/>
    <p:sldId id="340" r:id="rId26"/>
    <p:sldId id="289" r:id="rId27"/>
    <p:sldId id="290" r:id="rId28"/>
    <p:sldId id="291" r:id="rId29"/>
    <p:sldId id="292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2" r:id="rId41"/>
    <p:sldId id="313" r:id="rId42"/>
    <p:sldId id="318" r:id="rId43"/>
    <p:sldId id="319" r:id="rId44"/>
    <p:sldId id="320" r:id="rId45"/>
    <p:sldId id="321" r:id="rId46"/>
    <p:sldId id="329" r:id="rId47"/>
    <p:sldId id="330" r:id="rId48"/>
    <p:sldId id="331" r:id="rId49"/>
    <p:sldId id="332" r:id="rId50"/>
    <p:sldId id="333" r:id="rId51"/>
    <p:sldId id="336" r:id="rId52"/>
    <p:sldId id="335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1712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47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28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7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3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7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908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67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849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849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075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64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211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7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22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263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837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593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729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61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767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20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67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696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052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102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8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12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24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56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479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2952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7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0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6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924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28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77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33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887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986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241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26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1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69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6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93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6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1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3D CAD Model</a:t>
            </a:r>
            <a:endParaRPr dirty="0"/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9139" t="10498" r="27493" b="10267"/>
          <a:stretch/>
        </p:blipFill>
        <p:spPr>
          <a:xfrm>
            <a:off x="3437453" y="1378587"/>
            <a:ext cx="2154294" cy="263905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Google Shape;234;p33">
            <a:extLst>
              <a:ext uri="{FF2B5EF4-FFF2-40B4-BE49-F238E27FC236}">
                <a16:creationId xmlns:a16="http://schemas.microsoft.com/office/drawing/2014/main" id="{D935B042-EA33-6E9E-5A20-5E2CFBD90F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337" r="26533"/>
          <a:stretch/>
        </p:blipFill>
        <p:spPr>
          <a:xfrm>
            <a:off x="531469" y="1333027"/>
            <a:ext cx="1776246" cy="263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2;p35">
            <a:extLst>
              <a:ext uri="{FF2B5EF4-FFF2-40B4-BE49-F238E27FC236}">
                <a16:creationId xmlns:a16="http://schemas.microsoft.com/office/drawing/2014/main" id="{6BC02402-D263-6F10-9E34-FB654913B75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540" r="19654"/>
          <a:stretch/>
        </p:blipFill>
        <p:spPr>
          <a:xfrm rot="5400000">
            <a:off x="6387434" y="1712638"/>
            <a:ext cx="2639056" cy="1970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68;p35">
            <a:extLst>
              <a:ext uri="{FF2B5EF4-FFF2-40B4-BE49-F238E27FC236}">
                <a16:creationId xmlns:a16="http://schemas.microsoft.com/office/drawing/2014/main" id="{FD1FF799-62D2-0A47-44AE-42D21EC4DD51}"/>
              </a:ext>
            </a:extLst>
          </p:cNvPr>
          <p:cNvCxnSpPr>
            <a:cxnSpLocks/>
          </p:cNvCxnSpPr>
          <p:nvPr/>
        </p:nvCxnSpPr>
        <p:spPr>
          <a:xfrm flipH="1" flipV="1">
            <a:off x="6828650" y="1474495"/>
            <a:ext cx="993499" cy="71661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" name="Google Shape;273;p35">
            <a:extLst>
              <a:ext uri="{FF2B5EF4-FFF2-40B4-BE49-F238E27FC236}">
                <a16:creationId xmlns:a16="http://schemas.microsoft.com/office/drawing/2014/main" id="{371A7D8B-B970-CBD0-C205-A3DEA1CB1A62}"/>
              </a:ext>
            </a:extLst>
          </p:cNvPr>
          <p:cNvSpPr txBox="1"/>
          <p:nvPr/>
        </p:nvSpPr>
        <p:spPr>
          <a:xfrm>
            <a:off x="5930015" y="1154296"/>
            <a:ext cx="1009853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 uPVC Pipe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266;p35">
            <a:extLst>
              <a:ext uri="{FF2B5EF4-FFF2-40B4-BE49-F238E27FC236}">
                <a16:creationId xmlns:a16="http://schemas.microsoft.com/office/drawing/2014/main" id="{E67302DC-C108-BB4E-DB5B-D4C335CFDEE9}"/>
              </a:ext>
            </a:extLst>
          </p:cNvPr>
          <p:cNvCxnSpPr>
            <a:cxnSpLocks/>
          </p:cNvCxnSpPr>
          <p:nvPr/>
        </p:nvCxnSpPr>
        <p:spPr>
          <a:xfrm flipH="1" flipV="1">
            <a:off x="6719021" y="1981030"/>
            <a:ext cx="711666" cy="5516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272;p35">
            <a:extLst>
              <a:ext uri="{FF2B5EF4-FFF2-40B4-BE49-F238E27FC236}">
                <a16:creationId xmlns:a16="http://schemas.microsoft.com/office/drawing/2014/main" id="{AB3CAC41-6E17-916E-5708-B186FB460FA5}"/>
              </a:ext>
            </a:extLst>
          </p:cNvPr>
          <p:cNvSpPr txBox="1"/>
          <p:nvPr/>
        </p:nvSpPr>
        <p:spPr>
          <a:xfrm>
            <a:off x="6083961" y="1733328"/>
            <a:ext cx="8679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66;p35">
            <a:extLst>
              <a:ext uri="{FF2B5EF4-FFF2-40B4-BE49-F238E27FC236}">
                <a16:creationId xmlns:a16="http://schemas.microsoft.com/office/drawing/2014/main" id="{D62F1582-FD5A-85D4-CA09-674B5B6BEFB2}"/>
              </a:ext>
            </a:extLst>
          </p:cNvPr>
          <p:cNvCxnSpPr>
            <a:cxnSpLocks/>
          </p:cNvCxnSpPr>
          <p:nvPr/>
        </p:nvCxnSpPr>
        <p:spPr>
          <a:xfrm flipV="1">
            <a:off x="4996474" y="1978744"/>
            <a:ext cx="1134442" cy="26528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35"/>
          <p:cNvSpPr txBox="1"/>
          <p:nvPr/>
        </p:nvSpPr>
        <p:spPr>
          <a:xfrm>
            <a:off x="6090058" y="3557380"/>
            <a:ext cx="64975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5984352" y="2129365"/>
            <a:ext cx="92335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Drainage uPVC Pipe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65;p35">
            <a:extLst>
              <a:ext uri="{FF2B5EF4-FFF2-40B4-BE49-F238E27FC236}">
                <a16:creationId xmlns:a16="http://schemas.microsoft.com/office/drawing/2014/main" id="{735AC2AF-DF20-0601-F5E1-6D7D2E5DDD39}"/>
              </a:ext>
            </a:extLst>
          </p:cNvPr>
          <p:cNvSpPr txBox="1"/>
          <p:nvPr/>
        </p:nvSpPr>
        <p:spPr>
          <a:xfrm>
            <a:off x="5857435" y="2612007"/>
            <a:ext cx="109375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 Housing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66;p35">
            <a:extLst>
              <a:ext uri="{FF2B5EF4-FFF2-40B4-BE49-F238E27FC236}">
                <a16:creationId xmlns:a16="http://schemas.microsoft.com/office/drawing/2014/main" id="{A1D1A2C2-1511-9C14-F181-83A5AE55BF30}"/>
              </a:ext>
            </a:extLst>
          </p:cNvPr>
          <p:cNvCxnSpPr>
            <a:cxnSpLocks/>
          </p:cNvCxnSpPr>
          <p:nvPr/>
        </p:nvCxnSpPr>
        <p:spPr>
          <a:xfrm>
            <a:off x="5357712" y="2286000"/>
            <a:ext cx="711666" cy="3444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266;p35">
            <a:extLst>
              <a:ext uri="{FF2B5EF4-FFF2-40B4-BE49-F238E27FC236}">
                <a16:creationId xmlns:a16="http://schemas.microsoft.com/office/drawing/2014/main" id="{316B3CA5-AA2D-C851-F90C-9D3415608740}"/>
              </a:ext>
            </a:extLst>
          </p:cNvPr>
          <p:cNvCxnSpPr>
            <a:cxnSpLocks/>
          </p:cNvCxnSpPr>
          <p:nvPr/>
        </p:nvCxnSpPr>
        <p:spPr>
          <a:xfrm>
            <a:off x="4518660" y="2320440"/>
            <a:ext cx="1411355" cy="40918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266;p35">
            <a:extLst>
              <a:ext uri="{FF2B5EF4-FFF2-40B4-BE49-F238E27FC236}">
                <a16:creationId xmlns:a16="http://schemas.microsoft.com/office/drawing/2014/main" id="{1853642E-D9AE-0DD1-64C1-86A908E04F2A}"/>
              </a:ext>
            </a:extLst>
          </p:cNvPr>
          <p:cNvCxnSpPr>
            <a:cxnSpLocks/>
          </p:cNvCxnSpPr>
          <p:nvPr/>
        </p:nvCxnSpPr>
        <p:spPr>
          <a:xfrm flipH="1">
            <a:off x="6866653" y="2656763"/>
            <a:ext cx="479700" cy="7146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266;p35">
            <a:extLst>
              <a:ext uri="{FF2B5EF4-FFF2-40B4-BE49-F238E27FC236}">
                <a16:creationId xmlns:a16="http://schemas.microsoft.com/office/drawing/2014/main" id="{D38D781F-2DDB-ACF1-1876-992DB69BBC02}"/>
              </a:ext>
            </a:extLst>
          </p:cNvPr>
          <p:cNvCxnSpPr>
            <a:cxnSpLocks/>
          </p:cNvCxnSpPr>
          <p:nvPr/>
        </p:nvCxnSpPr>
        <p:spPr>
          <a:xfrm flipH="1">
            <a:off x="6735000" y="3522587"/>
            <a:ext cx="654084" cy="17732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" name="Google Shape;242;p34"/>
          <p:cNvSpPr txBox="1"/>
          <p:nvPr/>
        </p:nvSpPr>
        <p:spPr>
          <a:xfrm>
            <a:off x="2460580" y="1426933"/>
            <a:ext cx="89310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 Hose Pipe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53;p34"/>
          <p:cNvSpPr txBox="1"/>
          <p:nvPr/>
        </p:nvSpPr>
        <p:spPr>
          <a:xfrm>
            <a:off x="2420075" y="3135197"/>
            <a:ext cx="973891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248;p34"/>
          <p:cNvSpPr txBox="1"/>
          <p:nvPr/>
        </p:nvSpPr>
        <p:spPr>
          <a:xfrm>
            <a:off x="2361297" y="1109159"/>
            <a:ext cx="1474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250;p34"/>
          <p:cNvSpPr txBox="1"/>
          <p:nvPr/>
        </p:nvSpPr>
        <p:spPr>
          <a:xfrm>
            <a:off x="2247508" y="2563124"/>
            <a:ext cx="131925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 Module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266;p35">
            <a:extLst>
              <a:ext uri="{FF2B5EF4-FFF2-40B4-BE49-F238E27FC236}">
                <a16:creationId xmlns:a16="http://schemas.microsoft.com/office/drawing/2014/main" id="{5DC24A68-8C82-C0E4-939D-C9D5C492E784}"/>
              </a:ext>
            </a:extLst>
          </p:cNvPr>
          <p:cNvCxnSpPr>
            <a:cxnSpLocks/>
          </p:cNvCxnSpPr>
          <p:nvPr/>
        </p:nvCxnSpPr>
        <p:spPr>
          <a:xfrm flipH="1" flipV="1">
            <a:off x="3431756" y="1364284"/>
            <a:ext cx="1012991" cy="39274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266;p35">
            <a:extLst>
              <a:ext uri="{FF2B5EF4-FFF2-40B4-BE49-F238E27FC236}">
                <a16:creationId xmlns:a16="http://schemas.microsoft.com/office/drawing/2014/main" id="{718B02BE-B63E-9177-51FD-BC85B8181C9B}"/>
              </a:ext>
            </a:extLst>
          </p:cNvPr>
          <p:cNvCxnSpPr>
            <a:cxnSpLocks/>
          </p:cNvCxnSpPr>
          <p:nvPr/>
        </p:nvCxnSpPr>
        <p:spPr>
          <a:xfrm flipH="1" flipV="1">
            <a:off x="3290931" y="1739107"/>
            <a:ext cx="597809" cy="26528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266;p35">
            <a:extLst>
              <a:ext uri="{FF2B5EF4-FFF2-40B4-BE49-F238E27FC236}">
                <a16:creationId xmlns:a16="http://schemas.microsoft.com/office/drawing/2014/main" id="{4741FE14-C64C-D632-FAD2-89C4FCDBCB94}"/>
              </a:ext>
            </a:extLst>
          </p:cNvPr>
          <p:cNvCxnSpPr>
            <a:cxnSpLocks/>
          </p:cNvCxnSpPr>
          <p:nvPr/>
        </p:nvCxnSpPr>
        <p:spPr>
          <a:xfrm flipV="1">
            <a:off x="1882471" y="1370392"/>
            <a:ext cx="575796" cy="82072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4" name="Google Shape;266;p35">
            <a:extLst>
              <a:ext uri="{FF2B5EF4-FFF2-40B4-BE49-F238E27FC236}">
                <a16:creationId xmlns:a16="http://schemas.microsoft.com/office/drawing/2014/main" id="{A05611F1-407A-2198-6B15-F9E45DB662A4}"/>
              </a:ext>
            </a:extLst>
          </p:cNvPr>
          <p:cNvCxnSpPr>
            <a:cxnSpLocks/>
          </p:cNvCxnSpPr>
          <p:nvPr/>
        </p:nvCxnSpPr>
        <p:spPr>
          <a:xfrm>
            <a:off x="5099029" y="2813017"/>
            <a:ext cx="976236" cy="40918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9" name="Google Shape;246;p34"/>
          <p:cNvSpPr txBox="1"/>
          <p:nvPr/>
        </p:nvSpPr>
        <p:spPr>
          <a:xfrm>
            <a:off x="6005102" y="3065026"/>
            <a:ext cx="83470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Drainage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Hose</a:t>
            </a:r>
            <a:r>
              <a:rPr lang="en" sz="1100" dirty="0"/>
              <a:t> Pipe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66;p35">
            <a:extLst>
              <a:ext uri="{FF2B5EF4-FFF2-40B4-BE49-F238E27FC236}">
                <a16:creationId xmlns:a16="http://schemas.microsoft.com/office/drawing/2014/main" id="{D4A4B0E1-C41A-1209-9866-40427F93E146}"/>
              </a:ext>
            </a:extLst>
          </p:cNvPr>
          <p:cNvCxnSpPr>
            <a:cxnSpLocks/>
          </p:cNvCxnSpPr>
          <p:nvPr/>
        </p:nvCxnSpPr>
        <p:spPr>
          <a:xfrm flipV="1">
            <a:off x="1851613" y="2822399"/>
            <a:ext cx="478106" cy="45990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66;p35">
            <a:extLst>
              <a:ext uri="{FF2B5EF4-FFF2-40B4-BE49-F238E27FC236}">
                <a16:creationId xmlns:a16="http://schemas.microsoft.com/office/drawing/2014/main" id="{09BC4058-3738-6F92-A22C-ABA68F322E64}"/>
              </a:ext>
            </a:extLst>
          </p:cNvPr>
          <p:cNvCxnSpPr>
            <a:cxnSpLocks/>
          </p:cNvCxnSpPr>
          <p:nvPr/>
        </p:nvCxnSpPr>
        <p:spPr>
          <a:xfrm flipH="1" flipV="1">
            <a:off x="3483790" y="2815151"/>
            <a:ext cx="976236" cy="49121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66;p35">
            <a:extLst>
              <a:ext uri="{FF2B5EF4-FFF2-40B4-BE49-F238E27FC236}">
                <a16:creationId xmlns:a16="http://schemas.microsoft.com/office/drawing/2014/main" id="{F63399DF-FD9A-7100-3026-2990F89F6A9F}"/>
              </a:ext>
            </a:extLst>
          </p:cNvPr>
          <p:cNvCxnSpPr>
            <a:cxnSpLocks/>
          </p:cNvCxnSpPr>
          <p:nvPr/>
        </p:nvCxnSpPr>
        <p:spPr>
          <a:xfrm flipV="1">
            <a:off x="1613752" y="3396792"/>
            <a:ext cx="846855" cy="14478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4" name="Google Shape;266;p35">
            <a:extLst>
              <a:ext uri="{FF2B5EF4-FFF2-40B4-BE49-F238E27FC236}">
                <a16:creationId xmlns:a16="http://schemas.microsoft.com/office/drawing/2014/main" id="{B64A24DB-C2D9-1B04-705F-ABBAC42ADE69}"/>
              </a:ext>
            </a:extLst>
          </p:cNvPr>
          <p:cNvCxnSpPr>
            <a:cxnSpLocks/>
          </p:cNvCxnSpPr>
          <p:nvPr/>
        </p:nvCxnSpPr>
        <p:spPr>
          <a:xfrm flipH="1" flipV="1">
            <a:off x="3337601" y="3396792"/>
            <a:ext cx="899119" cy="37256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2" name="Google Shape;251;p34">
            <a:extLst>
              <a:ext uri="{FF2B5EF4-FFF2-40B4-BE49-F238E27FC236}">
                <a16:creationId xmlns:a16="http://schemas.microsoft.com/office/drawing/2014/main" id="{C09D6DCB-475C-AE9A-A556-5B9EABE06193}"/>
              </a:ext>
            </a:extLst>
          </p:cNvPr>
          <p:cNvSpPr txBox="1"/>
          <p:nvPr/>
        </p:nvSpPr>
        <p:spPr>
          <a:xfrm>
            <a:off x="3094781" y="4269652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>
                <a:solidFill>
                  <a:schemeClr val="dk1"/>
                </a:solidFill>
              </a:rPr>
              <a:t>8</a:t>
            </a:r>
            <a:r>
              <a:rPr lang="en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Multiple views of the model.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497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319" y="866942"/>
            <a:ext cx="1484693" cy="127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7243341" y="866942"/>
            <a:ext cx="1410620" cy="126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4253" y="866942"/>
            <a:ext cx="1521272" cy="126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3402" y="866942"/>
            <a:ext cx="1484698" cy="127510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3096662" y="4584179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0766" y="866942"/>
            <a:ext cx="1567395" cy="126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3;p40">
            <a:extLst>
              <a:ext uri="{FF2B5EF4-FFF2-40B4-BE49-F238E27FC236}">
                <a16:creationId xmlns:a16="http://schemas.microsoft.com/office/drawing/2014/main" id="{FDA4F389-3CFA-3851-875C-87AADC53C9C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4772" b="9522"/>
          <a:stretch/>
        </p:blipFill>
        <p:spPr>
          <a:xfrm>
            <a:off x="2846260" y="2233160"/>
            <a:ext cx="3516405" cy="226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Physical Implementation </a:t>
            </a:r>
            <a:endParaRPr dirty="0"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1" name="Google Shape;321;p40"/>
          <p:cNvSpPr txBox="1"/>
          <p:nvPr/>
        </p:nvSpPr>
        <p:spPr>
          <a:xfrm>
            <a:off x="1767302" y="4310875"/>
            <a:ext cx="6703895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 the nutrient solution by the sensor holders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27689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03161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67409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03159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02049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99819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27199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197786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23924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25204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59324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52354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41279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24994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25056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3064846" y="4348370"/>
            <a:ext cx="325871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Sensors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A close-up of a device&#10;&#10;Description automatically generated">
            <a:extLst>
              <a:ext uri="{FF2B5EF4-FFF2-40B4-BE49-F238E27FC236}">
                <a16:creationId xmlns:a16="http://schemas.microsoft.com/office/drawing/2014/main" id="{293C89CA-C511-7F4E-0EE4-26DA9E9F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22933" y="1486196"/>
            <a:ext cx="2842261" cy="2131696"/>
          </a:xfrm>
          <a:prstGeom prst="rect">
            <a:avLst/>
          </a:prstGeom>
        </p:spPr>
      </p:pic>
      <p:pic>
        <p:nvPicPr>
          <p:cNvPr id="5" name="Picture 4" descr="A close-up of a device&#10;&#10;Description automatically generated">
            <a:extLst>
              <a:ext uri="{FF2B5EF4-FFF2-40B4-BE49-F238E27FC236}">
                <a16:creationId xmlns:a16="http://schemas.microsoft.com/office/drawing/2014/main" id="{FB6D1B73-61D3-1936-AEC9-1E3B9FC3F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8807" y="1486197"/>
            <a:ext cx="2842260" cy="2131695"/>
          </a:xfrm>
          <a:prstGeom prst="rect">
            <a:avLst/>
          </a:prstGeom>
        </p:spPr>
      </p:pic>
      <p:cxnSp>
        <p:nvCxnSpPr>
          <p:cNvPr id="6" name="Google Shape;333;p40">
            <a:extLst>
              <a:ext uri="{FF2B5EF4-FFF2-40B4-BE49-F238E27FC236}">
                <a16:creationId xmlns:a16="http://schemas.microsoft.com/office/drawing/2014/main" id="{0B5ACBEB-ABD4-DA39-080C-A008C032DDAB}"/>
              </a:ext>
            </a:extLst>
          </p:cNvPr>
          <p:cNvCxnSpPr>
            <a:cxnSpLocks/>
          </p:cNvCxnSpPr>
          <p:nvPr/>
        </p:nvCxnSpPr>
        <p:spPr>
          <a:xfrm>
            <a:off x="2399937" y="2766158"/>
            <a:ext cx="1524363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250;p34">
            <a:extLst>
              <a:ext uri="{FF2B5EF4-FFF2-40B4-BE49-F238E27FC236}">
                <a16:creationId xmlns:a16="http://schemas.microsoft.com/office/drawing/2014/main" id="{90864B41-D975-F04A-335C-A3A15FFDB7EB}"/>
              </a:ext>
            </a:extLst>
          </p:cNvPr>
          <p:cNvSpPr txBox="1"/>
          <p:nvPr/>
        </p:nvSpPr>
        <p:spPr>
          <a:xfrm>
            <a:off x="3872007" y="2504563"/>
            <a:ext cx="1319252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DHT22 Temperature and Humidity Sensor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333;p40">
            <a:extLst>
              <a:ext uri="{FF2B5EF4-FFF2-40B4-BE49-F238E27FC236}">
                <a16:creationId xmlns:a16="http://schemas.microsoft.com/office/drawing/2014/main" id="{E2F3B082-D910-0350-6620-988B18CCD344}"/>
              </a:ext>
            </a:extLst>
          </p:cNvPr>
          <p:cNvCxnSpPr>
            <a:cxnSpLocks/>
          </p:cNvCxnSpPr>
          <p:nvPr/>
        </p:nvCxnSpPr>
        <p:spPr>
          <a:xfrm flipH="1" flipV="1">
            <a:off x="5105400" y="1729740"/>
            <a:ext cx="1578750" cy="82230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Google Shape;250;p34">
            <a:extLst>
              <a:ext uri="{FF2B5EF4-FFF2-40B4-BE49-F238E27FC236}">
                <a16:creationId xmlns:a16="http://schemas.microsoft.com/office/drawing/2014/main" id="{011B1FCD-23E3-7FE5-BAB9-27B1B51AA6EC}"/>
              </a:ext>
            </a:extLst>
          </p:cNvPr>
          <p:cNvSpPr txBox="1"/>
          <p:nvPr/>
        </p:nvSpPr>
        <p:spPr>
          <a:xfrm>
            <a:off x="4149317" y="1505664"/>
            <a:ext cx="95608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CO2 Sensor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649496" y="4550814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Arduino Nano </a:t>
            </a:r>
            <a:r>
              <a:rPr lang="en" dirty="0"/>
              <a:t>S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ensor </a:t>
            </a:r>
            <a:r>
              <a:rPr lang="en" dirty="0"/>
              <a:t>B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B571093E-23A9-B52F-2252-D3A17E74C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11000" contrast="9000"/>
                    </a14:imgEffect>
                  </a14:imgLayer>
                </a14:imgProps>
              </a:ext>
            </a:extLst>
          </a:blip>
          <a:srcRect l="16756" t="25848" r="14504" b="24072"/>
          <a:stretch/>
        </p:blipFill>
        <p:spPr>
          <a:xfrm>
            <a:off x="767430" y="2789184"/>
            <a:ext cx="2874716" cy="1570745"/>
          </a:xfrm>
          <a:prstGeom prst="rect">
            <a:avLst/>
          </a:prstGeom>
        </p:spPr>
      </p:pic>
      <p:pic>
        <p:nvPicPr>
          <p:cNvPr id="5" name="Picture 4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EA29494E-5A63-5A1B-728B-4846787E48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11000" contrast="9000"/>
                    </a14:imgEffect>
                  </a14:imgLayer>
                </a14:imgProps>
              </a:ext>
            </a:extLst>
          </a:blip>
          <a:srcRect l="18075" t="29186" r="16175" b="24424"/>
          <a:stretch/>
        </p:blipFill>
        <p:spPr>
          <a:xfrm>
            <a:off x="767430" y="986015"/>
            <a:ext cx="2874716" cy="1521174"/>
          </a:xfrm>
          <a:prstGeom prst="rect">
            <a:avLst/>
          </a:prstGeom>
        </p:spPr>
      </p:pic>
      <p:pic>
        <p:nvPicPr>
          <p:cNvPr id="7" name="Picture 6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5DE01605-92BD-A7FE-2CD7-DB84387AA4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4061" t="21910" r="22007" b="21283"/>
          <a:stretch/>
        </p:blipFill>
        <p:spPr>
          <a:xfrm>
            <a:off x="5337550" y="2789184"/>
            <a:ext cx="2441994" cy="1627381"/>
          </a:xfrm>
          <a:prstGeom prst="rect">
            <a:avLst/>
          </a:prstGeom>
        </p:spPr>
      </p:pic>
      <p:pic>
        <p:nvPicPr>
          <p:cNvPr id="9" name="Picture 8" descr="A circuit board with different components&#10;&#10;Description automatically generated">
            <a:extLst>
              <a:ext uri="{FF2B5EF4-FFF2-40B4-BE49-F238E27FC236}">
                <a16:creationId xmlns:a16="http://schemas.microsoft.com/office/drawing/2014/main" id="{5E15A9AE-88FB-9544-485D-FD9C50830E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bright="14000" contrast="7000"/>
                    </a14:imgEffect>
                  </a14:imgLayer>
                </a14:imgProps>
              </a:ext>
            </a:extLst>
          </a:blip>
          <a:srcRect l="21683" t="24520" r="17148" b="21129"/>
          <a:stretch/>
        </p:blipFill>
        <p:spPr>
          <a:xfrm>
            <a:off x="5337550" y="944370"/>
            <a:ext cx="2441994" cy="1627380"/>
          </a:xfrm>
          <a:prstGeom prst="rect">
            <a:avLst/>
          </a:prstGeom>
        </p:spPr>
      </p:pic>
      <p:sp>
        <p:nvSpPr>
          <p:cNvPr id="12" name="Google Shape;572;p62">
            <a:extLst>
              <a:ext uri="{FF2B5EF4-FFF2-40B4-BE49-F238E27FC236}">
                <a16:creationId xmlns:a16="http://schemas.microsoft.com/office/drawing/2014/main" id="{7155AAE9-2A9B-AD73-4DE0-5231232B6143}"/>
              </a:ext>
            </a:extLst>
          </p:cNvPr>
          <p:cNvSpPr txBox="1"/>
          <p:nvPr/>
        </p:nvSpPr>
        <p:spPr>
          <a:xfrm>
            <a:off x="4899697" y="4495856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Arduino Mega Sheild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226208" y="25976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sz="2400" dirty="0"/>
              <a:t>Calibrating Sensor (pH sensor)</a:t>
            </a:r>
            <a:endParaRPr sz="2400" dirty="0"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48" name="Google Shape;34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726" y="1200041"/>
            <a:ext cx="3015599" cy="30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84;p45">
            <a:extLst>
              <a:ext uri="{FF2B5EF4-FFF2-40B4-BE49-F238E27FC236}">
                <a16:creationId xmlns:a16="http://schemas.microsoft.com/office/drawing/2014/main" id="{BE0C21BE-9B66-D81F-3D25-7B07CF9A7A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9139" y="3359561"/>
            <a:ext cx="2828895" cy="139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6;p43">
            <a:extLst>
              <a:ext uri="{FF2B5EF4-FFF2-40B4-BE49-F238E27FC236}">
                <a16:creationId xmlns:a16="http://schemas.microsoft.com/office/drawing/2014/main" id="{8A527AE7-8B8E-0B59-2969-9C56FD58B7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9139" y="484862"/>
            <a:ext cx="2842209" cy="142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3;p44">
            <a:extLst>
              <a:ext uri="{FF2B5EF4-FFF2-40B4-BE49-F238E27FC236}">
                <a16:creationId xmlns:a16="http://schemas.microsoft.com/office/drawing/2014/main" id="{AC046875-CFF9-33FB-328F-A608C799C2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9139" y="1907272"/>
            <a:ext cx="2828895" cy="13923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45;p41">
            <a:extLst>
              <a:ext uri="{FF2B5EF4-FFF2-40B4-BE49-F238E27FC236}">
                <a16:creationId xmlns:a16="http://schemas.microsoft.com/office/drawing/2014/main" id="{C75ED3EA-1A17-49CD-77E3-2F04A3F7A6B4}"/>
              </a:ext>
            </a:extLst>
          </p:cNvPr>
          <p:cNvSpPr txBox="1"/>
          <p:nvPr/>
        </p:nvSpPr>
        <p:spPr>
          <a:xfrm>
            <a:off x="1096675" y="4207250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46" name="Google Shape;346;p41"/>
          <p:cNvSpPr txBox="1"/>
          <p:nvPr/>
        </p:nvSpPr>
        <p:spPr>
          <a:xfrm>
            <a:off x="541109" y="3933708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972" y="1106006"/>
            <a:ext cx="2899175" cy="28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42;p41">
            <a:extLst>
              <a:ext uri="{FF2B5EF4-FFF2-40B4-BE49-F238E27FC236}">
                <a16:creationId xmlns:a16="http://schemas.microsoft.com/office/drawing/2014/main" id="{7C5B4ADD-EBFC-1F64-2F78-09283F06AFC3}"/>
              </a:ext>
            </a:extLst>
          </p:cNvPr>
          <p:cNvSpPr txBox="1">
            <a:spLocks/>
          </p:cNvSpPr>
          <p:nvPr/>
        </p:nvSpPr>
        <p:spPr>
          <a:xfrm>
            <a:off x="226208" y="25976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39285"/>
            </a:pPr>
            <a:r>
              <a:rPr lang="en-US" sz="2400" dirty="0"/>
              <a:t>Calibrating Sensor (EC sensor)</a:t>
            </a:r>
          </a:p>
        </p:txBody>
      </p:sp>
      <p:pic>
        <p:nvPicPr>
          <p:cNvPr id="5" name="Google Shape;402;p47">
            <a:extLst>
              <a:ext uri="{FF2B5EF4-FFF2-40B4-BE49-F238E27FC236}">
                <a16:creationId xmlns:a16="http://schemas.microsoft.com/office/drawing/2014/main" id="{8485B3AC-00AE-1017-100C-EADFDC2FBC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89" t="1740" r="1279" b="-1"/>
          <a:stretch/>
        </p:blipFill>
        <p:spPr>
          <a:xfrm>
            <a:off x="4630351" y="957393"/>
            <a:ext cx="1866900" cy="161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3;p47">
            <a:extLst>
              <a:ext uri="{FF2B5EF4-FFF2-40B4-BE49-F238E27FC236}">
                <a16:creationId xmlns:a16="http://schemas.microsoft.com/office/drawing/2014/main" id="{5B3F003F-4D2C-0159-BCC4-3D0F5D4C8E2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6477" y="960190"/>
            <a:ext cx="1815969" cy="161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12;p48">
            <a:extLst>
              <a:ext uri="{FF2B5EF4-FFF2-40B4-BE49-F238E27FC236}">
                <a16:creationId xmlns:a16="http://schemas.microsoft.com/office/drawing/2014/main" id="{85DA73C0-62A9-63F8-089D-34C841457E5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6478" y="2863622"/>
            <a:ext cx="1815968" cy="159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13;p48">
            <a:extLst>
              <a:ext uri="{FF2B5EF4-FFF2-40B4-BE49-F238E27FC236}">
                <a16:creationId xmlns:a16="http://schemas.microsoft.com/office/drawing/2014/main" id="{F7BA8653-35F7-547C-8590-473096080F4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34"/>
          <a:stretch/>
        </p:blipFill>
        <p:spPr>
          <a:xfrm>
            <a:off x="4630351" y="2868164"/>
            <a:ext cx="1866900" cy="159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Regulating pH and Nutrient Level</a:t>
            </a:r>
            <a:endParaRPr dirty="0"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9750" y="1203075"/>
            <a:ext cx="3339429" cy="25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26" y="1203075"/>
            <a:ext cx="3339414" cy="250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" name="Google Shape;437;p50">
            <a:extLst>
              <a:ext uri="{FF2B5EF4-FFF2-40B4-BE49-F238E27FC236}">
                <a16:creationId xmlns:a16="http://schemas.microsoft.com/office/drawing/2014/main" id="{32A08D19-A970-D9B8-3259-4133D271E509}"/>
              </a:ext>
            </a:extLst>
          </p:cNvPr>
          <p:cNvCxnSpPr>
            <a:cxnSpLocks/>
          </p:cNvCxnSpPr>
          <p:nvPr/>
        </p:nvCxnSpPr>
        <p:spPr>
          <a:xfrm flipH="1" flipV="1">
            <a:off x="4950619" y="1511502"/>
            <a:ext cx="828569" cy="84076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Google Shape;438;p50">
            <a:extLst>
              <a:ext uri="{FF2B5EF4-FFF2-40B4-BE49-F238E27FC236}">
                <a16:creationId xmlns:a16="http://schemas.microsoft.com/office/drawing/2014/main" id="{57D30D97-BC55-0FFC-8C95-6BAAAC222C5A}"/>
              </a:ext>
            </a:extLst>
          </p:cNvPr>
          <p:cNvSpPr txBox="1"/>
          <p:nvPr/>
        </p:nvSpPr>
        <p:spPr>
          <a:xfrm>
            <a:off x="3811950" y="1202331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74" y="1418076"/>
            <a:ext cx="3631650" cy="2711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52"/>
          <p:cNvCxnSpPr>
            <a:cxnSpLocks/>
          </p:cNvCxnSpPr>
          <p:nvPr/>
        </p:nvCxnSpPr>
        <p:spPr>
          <a:xfrm flipV="1">
            <a:off x="3096100" y="1205189"/>
            <a:ext cx="1023600" cy="120293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947231" y="780006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65331" y="4276769"/>
            <a:ext cx="5088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33.1: Top view of Grow Lights bolted </a:t>
            </a:r>
            <a:r>
              <a:rPr lang="en" sz="1200" dirty="0"/>
              <a:t>on the underside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dirty="0"/>
              <a:t>of the lid (turned off)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blue and purple square shaped lights">
            <a:extLst>
              <a:ext uri="{FF2B5EF4-FFF2-40B4-BE49-F238E27FC236}">
                <a16:creationId xmlns:a16="http://schemas.microsoft.com/office/drawing/2014/main" id="{49F087E8-5CFB-C3AB-7536-AE7E8182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76" y="1405350"/>
            <a:ext cx="3631651" cy="2723738"/>
          </a:xfrm>
          <a:prstGeom prst="rect">
            <a:avLst/>
          </a:prstGeom>
        </p:spPr>
      </p:pic>
      <p:cxnSp>
        <p:nvCxnSpPr>
          <p:cNvPr id="9" name="Google Shape;460;p52">
            <a:extLst>
              <a:ext uri="{FF2B5EF4-FFF2-40B4-BE49-F238E27FC236}">
                <a16:creationId xmlns:a16="http://schemas.microsoft.com/office/drawing/2014/main" id="{C8BE85B2-EE75-824E-0B45-2453359FDA0F}"/>
              </a:ext>
            </a:extLst>
          </p:cNvPr>
          <p:cNvCxnSpPr>
            <a:cxnSpLocks/>
          </p:cNvCxnSpPr>
          <p:nvPr/>
        </p:nvCxnSpPr>
        <p:spPr>
          <a:xfrm flipH="1" flipV="1">
            <a:off x="4828600" y="1205189"/>
            <a:ext cx="842474" cy="120293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463;p52">
            <a:extLst>
              <a:ext uri="{FF2B5EF4-FFF2-40B4-BE49-F238E27FC236}">
                <a16:creationId xmlns:a16="http://schemas.microsoft.com/office/drawing/2014/main" id="{C3D2A6B4-5F2D-D252-2F5F-6D7F1E421FF0}"/>
              </a:ext>
            </a:extLst>
          </p:cNvPr>
          <p:cNvSpPr txBox="1"/>
          <p:nvPr/>
        </p:nvSpPr>
        <p:spPr>
          <a:xfrm>
            <a:off x="4475381" y="4214856"/>
            <a:ext cx="5088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33.2: Top view of Grow Lights bolted </a:t>
            </a:r>
            <a:r>
              <a:rPr lang="en" sz="1200" dirty="0"/>
              <a:t>on the underside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dirty="0"/>
              <a:t>of the lid (turned on)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567075" y="4373971"/>
            <a:ext cx="3448311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528" y="1055816"/>
            <a:ext cx="2428561" cy="323809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586476" y="2713680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cxnSpLocks/>
          </p:cNvCxnSpPr>
          <p:nvPr/>
        </p:nvCxnSpPr>
        <p:spPr>
          <a:xfrm>
            <a:off x="2097352" y="2961212"/>
            <a:ext cx="1620224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" name="Google Shape;501;p55">
            <a:extLst>
              <a:ext uri="{FF2B5EF4-FFF2-40B4-BE49-F238E27FC236}">
                <a16:creationId xmlns:a16="http://schemas.microsoft.com/office/drawing/2014/main" id="{DF8A7E85-C0CA-CBDD-B447-2ADBA6DC3C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270" t="49155" r="15229" b="11838"/>
          <a:stretch/>
        </p:blipFill>
        <p:spPr>
          <a:xfrm>
            <a:off x="5131683" y="1460504"/>
            <a:ext cx="3339006" cy="242871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/>
        </p:nvSpPr>
        <p:spPr>
          <a:xfrm>
            <a:off x="4208267" y="4331457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26645-3B57-2377-329E-CF8DAA26AE12}"/>
              </a:ext>
            </a:extLst>
          </p:cNvPr>
          <p:cNvSpPr txBox="1"/>
          <p:nvPr/>
        </p:nvSpPr>
        <p:spPr>
          <a:xfrm>
            <a:off x="3688979" y="2241770"/>
            <a:ext cx="1290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</a:t>
            </a:r>
            <a:endParaRPr lang="en-US" dirty="0"/>
          </a:p>
        </p:txBody>
      </p:sp>
      <p:cxnSp>
        <p:nvCxnSpPr>
          <p:cNvPr id="10" name="Google Shape;490;p54">
            <a:extLst>
              <a:ext uri="{FF2B5EF4-FFF2-40B4-BE49-F238E27FC236}">
                <a16:creationId xmlns:a16="http://schemas.microsoft.com/office/drawing/2014/main" id="{DB288DCF-7BEA-B3D4-34C3-57F42C9E4FC0}"/>
              </a:ext>
            </a:extLst>
          </p:cNvPr>
          <p:cNvCxnSpPr>
            <a:cxnSpLocks/>
          </p:cNvCxnSpPr>
          <p:nvPr/>
        </p:nvCxnSpPr>
        <p:spPr>
          <a:xfrm flipH="1">
            <a:off x="4907756" y="2401736"/>
            <a:ext cx="913871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7" y="4444900"/>
            <a:ext cx="3499943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Regulating CO2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dirty="0"/>
          </a:p>
        </p:txBody>
      </p:sp>
      <p:pic>
        <p:nvPicPr>
          <p:cNvPr id="3" name="Picture 2" descr="A close-up of a tube&#10;&#10;Description automatically generated">
            <a:extLst>
              <a:ext uri="{FF2B5EF4-FFF2-40B4-BE49-F238E27FC236}">
                <a16:creationId xmlns:a16="http://schemas.microsoft.com/office/drawing/2014/main" id="{BF2A743D-5A6B-526E-1167-BED7078C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19702" y="1539455"/>
            <a:ext cx="3390898" cy="2543173"/>
          </a:xfrm>
          <a:prstGeom prst="rect">
            <a:avLst/>
          </a:prstGeom>
        </p:spPr>
      </p:pic>
      <p:pic>
        <p:nvPicPr>
          <p:cNvPr id="5" name="Picture 4" descr="A machine with gauges and wires&#10;&#10;Description automatically generated">
            <a:extLst>
              <a:ext uri="{FF2B5EF4-FFF2-40B4-BE49-F238E27FC236}">
                <a16:creationId xmlns:a16="http://schemas.microsoft.com/office/drawing/2014/main" id="{3BB6B2AC-F336-83F3-A7FA-6445DF473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08" b="15731"/>
          <a:stretch/>
        </p:blipFill>
        <p:spPr>
          <a:xfrm rot="5400000">
            <a:off x="391985" y="1925216"/>
            <a:ext cx="3788030" cy="1771650"/>
          </a:xfrm>
          <a:prstGeom prst="rect">
            <a:avLst/>
          </a:prstGeom>
        </p:spPr>
      </p:pic>
      <p:sp>
        <p:nvSpPr>
          <p:cNvPr id="6" name="Google Shape;489;p54">
            <a:extLst>
              <a:ext uri="{FF2B5EF4-FFF2-40B4-BE49-F238E27FC236}">
                <a16:creationId xmlns:a16="http://schemas.microsoft.com/office/drawing/2014/main" id="{6818CC29-321F-B83C-6B65-D253F1D5ECCB}"/>
              </a:ext>
            </a:extLst>
          </p:cNvPr>
          <p:cNvSpPr txBox="1"/>
          <p:nvPr/>
        </p:nvSpPr>
        <p:spPr>
          <a:xfrm>
            <a:off x="3606512" y="1750219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490;p54">
            <a:extLst>
              <a:ext uri="{FF2B5EF4-FFF2-40B4-BE49-F238E27FC236}">
                <a16:creationId xmlns:a16="http://schemas.microsoft.com/office/drawing/2014/main" id="{F62DBF33-7AC5-1A91-ACDB-6F6211D6D721}"/>
              </a:ext>
            </a:extLst>
          </p:cNvPr>
          <p:cNvCxnSpPr>
            <a:cxnSpLocks/>
          </p:cNvCxnSpPr>
          <p:nvPr/>
        </p:nvCxnSpPr>
        <p:spPr>
          <a:xfrm flipV="1">
            <a:off x="2241995" y="2160536"/>
            <a:ext cx="1435542" cy="55256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490;p54">
            <a:extLst>
              <a:ext uri="{FF2B5EF4-FFF2-40B4-BE49-F238E27FC236}">
                <a16:creationId xmlns:a16="http://schemas.microsoft.com/office/drawing/2014/main" id="{AF4A5E67-E6F5-EFC7-33B2-D9115BDC886D}"/>
              </a:ext>
            </a:extLst>
          </p:cNvPr>
          <p:cNvCxnSpPr>
            <a:cxnSpLocks/>
          </p:cNvCxnSpPr>
          <p:nvPr/>
        </p:nvCxnSpPr>
        <p:spPr>
          <a:xfrm flipV="1">
            <a:off x="2526736" y="1467328"/>
            <a:ext cx="1239684" cy="76572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489;p54">
            <a:extLst>
              <a:ext uri="{FF2B5EF4-FFF2-40B4-BE49-F238E27FC236}">
                <a16:creationId xmlns:a16="http://schemas.microsoft.com/office/drawing/2014/main" id="{7B09BB9D-AF6F-36DA-ED8F-F53F2CA1E4BF}"/>
              </a:ext>
            </a:extLst>
          </p:cNvPr>
          <p:cNvSpPr txBox="1"/>
          <p:nvPr/>
        </p:nvSpPr>
        <p:spPr>
          <a:xfrm>
            <a:off x="3684029" y="1172837"/>
            <a:ext cx="1340166" cy="37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Solenoid Valve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07;p56">
            <a:extLst>
              <a:ext uri="{FF2B5EF4-FFF2-40B4-BE49-F238E27FC236}">
                <a16:creationId xmlns:a16="http://schemas.microsoft.com/office/drawing/2014/main" id="{EF0CEF76-6C91-258C-ADE3-2AC9B68F90A6}"/>
              </a:ext>
            </a:extLst>
          </p:cNvPr>
          <p:cNvSpPr txBox="1"/>
          <p:nvPr/>
        </p:nvSpPr>
        <p:spPr>
          <a:xfrm>
            <a:off x="1335881" y="4676952"/>
            <a:ext cx="2191637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CO2 Cylinder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07;p56">
            <a:extLst>
              <a:ext uri="{FF2B5EF4-FFF2-40B4-BE49-F238E27FC236}">
                <a16:creationId xmlns:a16="http://schemas.microsoft.com/office/drawing/2014/main" id="{4F1A91CD-13D9-C6FC-3E40-226676289168}"/>
              </a:ext>
            </a:extLst>
          </p:cNvPr>
          <p:cNvSpPr txBox="1"/>
          <p:nvPr/>
        </p:nvSpPr>
        <p:spPr>
          <a:xfrm>
            <a:off x="5399369" y="4572286"/>
            <a:ext cx="3031563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Pneumatic Connector Fitting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490;p54">
            <a:extLst>
              <a:ext uri="{FF2B5EF4-FFF2-40B4-BE49-F238E27FC236}">
                <a16:creationId xmlns:a16="http://schemas.microsoft.com/office/drawing/2014/main" id="{D6799F67-C418-2BF8-A87F-D10DA7687976}"/>
              </a:ext>
            </a:extLst>
          </p:cNvPr>
          <p:cNvCxnSpPr>
            <a:cxnSpLocks/>
          </p:cNvCxnSpPr>
          <p:nvPr/>
        </p:nvCxnSpPr>
        <p:spPr>
          <a:xfrm flipH="1">
            <a:off x="4915850" y="2569411"/>
            <a:ext cx="2072535" cy="1766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489;p54">
            <a:extLst>
              <a:ext uri="{FF2B5EF4-FFF2-40B4-BE49-F238E27FC236}">
                <a16:creationId xmlns:a16="http://schemas.microsoft.com/office/drawing/2014/main" id="{59960B02-AA0E-8032-BA85-DB26124404EC}"/>
              </a:ext>
            </a:extLst>
          </p:cNvPr>
          <p:cNvSpPr txBox="1"/>
          <p:nvPr/>
        </p:nvSpPr>
        <p:spPr>
          <a:xfrm>
            <a:off x="3642652" y="2720284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89;p54">
            <a:extLst>
              <a:ext uri="{FF2B5EF4-FFF2-40B4-BE49-F238E27FC236}">
                <a16:creationId xmlns:a16="http://schemas.microsoft.com/office/drawing/2014/main" id="{3D600C03-9AAB-B025-806F-286542C97C48}"/>
              </a:ext>
            </a:extLst>
          </p:cNvPr>
          <p:cNvSpPr txBox="1"/>
          <p:nvPr/>
        </p:nvSpPr>
        <p:spPr>
          <a:xfrm>
            <a:off x="3616041" y="2503616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Pneumatic Connector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490;p54">
            <a:extLst>
              <a:ext uri="{FF2B5EF4-FFF2-40B4-BE49-F238E27FC236}">
                <a16:creationId xmlns:a16="http://schemas.microsoft.com/office/drawing/2014/main" id="{EB4A6605-0D08-2241-3463-D9AD27A26DF9}"/>
              </a:ext>
            </a:extLst>
          </p:cNvPr>
          <p:cNvCxnSpPr>
            <a:cxnSpLocks/>
          </p:cNvCxnSpPr>
          <p:nvPr/>
        </p:nvCxnSpPr>
        <p:spPr>
          <a:xfrm flipH="1">
            <a:off x="5024195" y="3349299"/>
            <a:ext cx="1198011" cy="6763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Google Shape;489;p54">
            <a:extLst>
              <a:ext uri="{FF2B5EF4-FFF2-40B4-BE49-F238E27FC236}">
                <a16:creationId xmlns:a16="http://schemas.microsoft.com/office/drawing/2014/main" id="{175BB84D-24CD-4A96-80C3-FE97A68A7B70}"/>
              </a:ext>
            </a:extLst>
          </p:cNvPr>
          <p:cNvSpPr txBox="1"/>
          <p:nvPr/>
        </p:nvSpPr>
        <p:spPr>
          <a:xfrm>
            <a:off x="3642652" y="3240324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/>
              <a:t>Silicone Tube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6230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Regulating CO2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642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351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Grow Lights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Water Chiller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Water Pump for Chiller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90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491800" y="4532373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256" y="1110500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311700" y="458697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24;p57">
            <a:extLst>
              <a:ext uri="{FF2B5EF4-FFF2-40B4-BE49-F238E27FC236}">
                <a16:creationId xmlns:a16="http://schemas.microsoft.com/office/drawing/2014/main" id="{9864393F-D5A0-5C59-3171-EFEF047224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79168" y="1110500"/>
            <a:ext cx="351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Water Pumps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Peltier Module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782;p87">
            <a:extLst>
              <a:ext uri="{FF2B5EF4-FFF2-40B4-BE49-F238E27FC236}">
                <a16:creationId xmlns:a16="http://schemas.microsoft.com/office/drawing/2014/main" id="{057ABCB5-A2C2-458D-2B77-AFD8325C8A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7102" y="1505536"/>
            <a:ext cx="3855356" cy="2062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49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52: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 b="28458"/>
          <a:stretch/>
        </p:blipFill>
        <p:spPr>
          <a:xfrm>
            <a:off x="4634552" y="2239503"/>
            <a:ext cx="4373223" cy="6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 [1]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225" y="4572000"/>
            <a:ext cx="8808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[1] C. S. Dr. Melissa </a:t>
            </a:r>
            <a:r>
              <a:rPr lang="en-US" sz="1050" dirty="0" err="1">
                <a:solidFill>
                  <a:schemeClr val="tx1"/>
                </a:solidFill>
              </a:rPr>
              <a:t>Brechner</a:t>
            </a:r>
            <a:r>
              <a:rPr lang="en-US" sz="105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53: Timeline for the different stages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410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Produce from this system will be free of pesticides and thus much healthier.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Our system will control more parameters than previous works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Thus far, we have implemented automation to monitor and control the pH, EC, Air Temperature, Water Temperature, Humidity and Light Cycle.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implemented IoT to our system and developed a web-based dashboard to monitor the physical parameters remotely.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plan on developing a decision making system based on X</a:t>
            </a:r>
            <a:r>
              <a:rPr lang="en-US" dirty="0">
                <a:solidFill>
                  <a:schemeClr val="dk1"/>
                </a:solidFill>
              </a:rPr>
              <a:t>g</a:t>
            </a:r>
            <a:r>
              <a:rPr lang="en" dirty="0">
                <a:solidFill>
                  <a:schemeClr val="dk1"/>
                </a:solidFill>
              </a:rPr>
              <a:t>boost while running multiple Growth Modules simultaneously.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[1] C. S. Dr. Melissa </a:t>
            </a:r>
            <a:r>
              <a:rPr lang="en-US" sz="1400" dirty="0" err="1">
                <a:solidFill>
                  <a:schemeClr val="tx1"/>
                </a:solidFill>
              </a:rPr>
              <a:t>Brechner</a:t>
            </a:r>
            <a:r>
              <a:rPr lang="en-US" sz="140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96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</TotalTime>
  <Words>1055</Words>
  <Application>Microsoft Office PowerPoint</Application>
  <PresentationFormat>On-screen Show (16:9)</PresentationFormat>
  <Paragraphs>190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Times New Roman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Physical Implementation </vt:lpstr>
      <vt:lpstr>Physical Implementation </vt:lpstr>
      <vt:lpstr>Physical Implementation </vt:lpstr>
      <vt:lpstr>Sensor Reading </vt:lpstr>
      <vt:lpstr>Calibrating Sensor (pH sensor)</vt:lpstr>
      <vt:lpstr>PowerPoint Presentation</vt:lpstr>
      <vt:lpstr>Regulating pH and Nutrient Level</vt:lpstr>
      <vt:lpstr>Control Unit</vt:lpstr>
      <vt:lpstr>Growth Module</vt:lpstr>
      <vt:lpstr>Regulating Water Temperature  </vt:lpstr>
      <vt:lpstr>Regulating Air Temperature  </vt:lpstr>
      <vt:lpstr>Regulating CO2 </vt:lpstr>
      <vt:lpstr>Regulating CO2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Demonstration of the System </vt:lpstr>
      <vt:lpstr>Results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30</cp:revision>
  <dcterms:modified xsi:type="dcterms:W3CDTF">2024-01-14T09:21:18Z</dcterms:modified>
</cp:coreProperties>
</file>